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69" r:id="rId17"/>
    <p:sldId id="278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CB6E4-F539-48EF-BD96-7CC8A42BA9E9}" v="61" dt="2021-03-25T10:05:29.508"/>
    <p1510:client id="{762CD4DD-2C24-4AFB-9ED8-B7CAF0993CA5}" v="979" dt="2021-03-25T17:23:42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Groundhog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Location Tracking of Mobiles </a:t>
            </a:r>
          </a:p>
          <a:p>
            <a:r>
              <a:rPr lang="en-US" dirty="0"/>
              <a:t>                                                                                                       </a:t>
            </a:r>
            <a:r>
              <a:rPr lang="ja-JP" altLang="en-US">
                <a:ea typeface="游ゴシック"/>
              </a:rPr>
              <a:t>朱品正   20210326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0326-19ED-485A-9269-2510B8F1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3F7B7A8-D4FA-4529-A441-0AB5EE3BF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428" y="2015732"/>
            <a:ext cx="6169577" cy="3450613"/>
          </a:xfrm>
        </p:spPr>
      </p:pic>
    </p:spTree>
    <p:extLst>
      <p:ext uri="{BB962C8B-B14F-4D97-AF65-F5344CB8AC3E}">
        <p14:creationId xmlns:p14="http://schemas.microsoft.com/office/powerpoint/2010/main" val="117087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A68D-4FD9-47B6-91AB-D7C8FFEC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8E3AAB1-102C-4A9E-AAC9-9967126F2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122" y="2015732"/>
            <a:ext cx="7864188" cy="3450613"/>
          </a:xfrm>
        </p:spPr>
      </p:pic>
    </p:spTree>
    <p:extLst>
      <p:ext uri="{BB962C8B-B14F-4D97-AF65-F5344CB8AC3E}">
        <p14:creationId xmlns:p14="http://schemas.microsoft.com/office/powerpoint/2010/main" val="235459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E6F2-84B8-4BBE-8F49-9D4417CD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Latlon to utm</a:t>
            </a:r>
            <a:br>
              <a:rPr lang="en-US" dirty="0"/>
            </a:br>
            <a:r>
              <a:rPr lang="en-US"/>
              <a:t>utm to latlon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63F27-3642-45F7-8699-013075938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u = utm.from_latlon(25.05085, 121.301285)</a:t>
            </a:r>
          </a:p>
          <a:p>
            <a:r>
              <a:rPr lang="en-US">
                <a:ea typeface="+mn-lt"/>
                <a:cs typeface="+mn-lt"/>
              </a:rPr>
              <a:t>print(u)</a:t>
            </a:r>
          </a:p>
          <a:p>
            <a:r>
              <a:rPr lang="en-US">
                <a:ea typeface="+mn-lt"/>
                <a:cs typeface="+mn-lt"/>
              </a:rPr>
              <a:t>(328637.5626106706, 2771654.1418923023, 51, 'R')</a:t>
            </a:r>
          </a:p>
          <a:p>
            <a:r>
              <a:rPr lang="en-US">
                <a:ea typeface="+mn-lt"/>
                <a:cs typeface="+mn-lt"/>
              </a:rPr>
              <a:t>latlon = utm.to_latlon(u[0], u[1], u[2], u[3])</a:t>
            </a:r>
          </a:p>
          <a:p>
            <a:r>
              <a:rPr lang="en-US">
                <a:ea typeface="+mn-lt"/>
                <a:cs typeface="+mn-lt"/>
              </a:rPr>
              <a:t>print(latlon)</a:t>
            </a:r>
          </a:p>
          <a:p>
            <a:r>
              <a:rPr lang="en-US">
                <a:ea typeface="+mn-lt"/>
                <a:cs typeface="+mn-lt"/>
              </a:rPr>
              <a:t>(25.050850003179644, 121.30128499996647)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2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B8ED-53F1-4B1B-93A6-BB2DC43C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Lonlat to utm</a:t>
            </a:r>
            <a:br>
              <a:rPr lang="en-US" dirty="0"/>
            </a:br>
            <a:r>
              <a:rPr lang="en-US"/>
              <a:t>user_1_data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B8DC983-71FE-4593-8612-DE813374E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55754"/>
              </p:ext>
            </p:extLst>
          </p:nvPr>
        </p:nvGraphicFramePr>
        <p:xfrm>
          <a:off x="588379" y="1967696"/>
          <a:ext cx="11328509" cy="3964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227">
                  <a:extLst>
                    <a:ext uri="{9D8B030D-6E8A-4147-A177-3AD203B41FA5}">
                      <a16:colId xmlns:a16="http://schemas.microsoft.com/office/drawing/2014/main" val="2907173205"/>
                    </a:ext>
                  </a:extLst>
                </a:gridCol>
                <a:gridCol w="1495060">
                  <a:extLst>
                    <a:ext uri="{9D8B030D-6E8A-4147-A177-3AD203B41FA5}">
                      <a16:colId xmlns:a16="http://schemas.microsoft.com/office/drawing/2014/main" val="2085035620"/>
                    </a:ext>
                  </a:extLst>
                </a:gridCol>
                <a:gridCol w="1196049">
                  <a:extLst>
                    <a:ext uri="{9D8B030D-6E8A-4147-A177-3AD203B41FA5}">
                      <a16:colId xmlns:a16="http://schemas.microsoft.com/office/drawing/2014/main" val="202663922"/>
                    </a:ext>
                  </a:extLst>
                </a:gridCol>
                <a:gridCol w="1803721">
                  <a:extLst>
                    <a:ext uri="{9D8B030D-6E8A-4147-A177-3AD203B41FA5}">
                      <a16:colId xmlns:a16="http://schemas.microsoft.com/office/drawing/2014/main" val="343138132"/>
                    </a:ext>
                  </a:extLst>
                </a:gridCol>
                <a:gridCol w="1784427">
                  <a:extLst>
                    <a:ext uri="{9D8B030D-6E8A-4147-A177-3AD203B41FA5}">
                      <a16:colId xmlns:a16="http://schemas.microsoft.com/office/drawing/2014/main" val="3360547012"/>
                    </a:ext>
                  </a:extLst>
                </a:gridCol>
                <a:gridCol w="1302022">
                  <a:extLst>
                    <a:ext uri="{9D8B030D-6E8A-4147-A177-3AD203B41FA5}">
                      <a16:colId xmlns:a16="http://schemas.microsoft.com/office/drawing/2014/main" val="2334691029"/>
                    </a:ext>
                  </a:extLst>
                </a:gridCol>
                <a:gridCol w="1413003">
                  <a:extLst>
                    <a:ext uri="{9D8B030D-6E8A-4147-A177-3AD203B41FA5}">
                      <a16:colId xmlns:a16="http://schemas.microsoft.com/office/drawing/2014/main" val="3446457542"/>
                    </a:ext>
                  </a:extLst>
                </a:gridCol>
              </a:tblGrid>
              <a:tr h="64129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DATE_TIME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NORTHING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ZONE_NUMBER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ZONE_LETTER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645757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08:01:10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917855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08:01:23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789576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08:01:24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7546204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08:02:10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2080852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08:02:34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548224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08:02:34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121.301285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25.05085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328637.562611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2771654.141892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5810237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08:12:09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121.290802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25.060881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327593.900483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2772778.510839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680239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08:12:12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121.290802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25.060881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327593.900483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2772778.510839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212284"/>
                  </a:ext>
                </a:extLst>
              </a:tr>
              <a:tr h="36923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2017-11-23 08:12:12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121.290802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25.060881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327593.900483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2772778.510839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2219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FAC3BF-7E22-49C9-A044-39A740CDCEDC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2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0CF7F-0D4B-4ADF-B0C9-EED6E5014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28403C5-7E81-4D0D-A58A-80B21B8FFA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790885"/>
              </p:ext>
            </p:extLst>
          </p:nvPr>
        </p:nvGraphicFramePr>
        <p:xfrm>
          <a:off x="115746" y="2015924"/>
          <a:ext cx="1194782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935">
                  <a:extLst>
                    <a:ext uri="{9D8B030D-6E8A-4147-A177-3AD203B41FA5}">
                      <a16:colId xmlns:a16="http://schemas.microsoft.com/office/drawing/2014/main" val="1619757535"/>
                    </a:ext>
                  </a:extLst>
                </a:gridCol>
                <a:gridCol w="1369669">
                  <a:extLst>
                    <a:ext uri="{9D8B030D-6E8A-4147-A177-3AD203B41FA5}">
                      <a16:colId xmlns:a16="http://schemas.microsoft.com/office/drawing/2014/main" val="2061784149"/>
                    </a:ext>
                  </a:extLst>
                </a:gridCol>
                <a:gridCol w="1022828">
                  <a:extLst>
                    <a:ext uri="{9D8B030D-6E8A-4147-A177-3AD203B41FA5}">
                      <a16:colId xmlns:a16="http://schemas.microsoft.com/office/drawing/2014/main" val="3854854536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4182000377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792812619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878553544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1064616963"/>
                    </a:ext>
                  </a:extLst>
                </a:gridCol>
                <a:gridCol w="873124">
                  <a:extLst>
                    <a:ext uri="{9D8B030D-6E8A-4147-A177-3AD203B41FA5}">
                      <a16:colId xmlns:a16="http://schemas.microsoft.com/office/drawing/2014/main" val="2646544726"/>
                    </a:ext>
                  </a:extLst>
                </a:gridCol>
                <a:gridCol w="1263569">
                  <a:extLst>
                    <a:ext uri="{9D8B030D-6E8A-4147-A177-3AD203B41FA5}">
                      <a16:colId xmlns:a16="http://schemas.microsoft.com/office/drawing/2014/main" val="3230665759"/>
                    </a:ext>
                  </a:extLst>
                </a:gridCol>
                <a:gridCol w="979221">
                  <a:extLst>
                    <a:ext uri="{9D8B030D-6E8A-4147-A177-3AD203B41FA5}">
                      <a16:colId xmlns:a16="http://schemas.microsoft.com/office/drawing/2014/main" val="684543606"/>
                    </a:ext>
                  </a:extLst>
                </a:gridCol>
                <a:gridCol w="1393981">
                  <a:extLst>
                    <a:ext uri="{9D8B030D-6E8A-4147-A177-3AD203B41FA5}">
                      <a16:colId xmlns:a16="http://schemas.microsoft.com/office/drawing/2014/main" val="563628423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TIMESTAMP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EASTING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NORTHING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Vx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Vy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6906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1511396020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327444.255776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2772988.349181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-0.233494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0.261063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121.289293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25.062758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71067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1511396070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327447.138237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2772985.126372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0.056211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-0.062848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121.289322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25.062729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77111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1511396120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327500.84299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2773161.207123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1.069066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3.503907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121.289832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25.064325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158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1511396170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327501.101383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2773162.084759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0.010424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0.034776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9975.237295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1599.401535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121.289834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25.064333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02110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06C0992-EF7A-4F9F-9F50-44A3CD1F7737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3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C459-371C-4F05-ADEC-3FD40D2B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Estimated velocity (m/s) after Kalman </a:t>
            </a:r>
            <a:r>
              <a:rPr lang="en-US">
                <a:ea typeface="+mj-lt"/>
                <a:cs typeface="+mj-lt"/>
              </a:rPr>
              <a:t>filtering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1DED18F-9F28-4AC2-975D-6A42D54BC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791" y="2121788"/>
            <a:ext cx="6800850" cy="3238500"/>
          </a:xfrm>
        </p:spPr>
      </p:pic>
    </p:spTree>
    <p:extLst>
      <p:ext uri="{BB962C8B-B14F-4D97-AF65-F5344CB8AC3E}">
        <p14:creationId xmlns:p14="http://schemas.microsoft.com/office/powerpoint/2010/main" val="1683499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AA85-C567-44FD-B6C5-505F4477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br>
              <a:rPr lang="en-US" dirty="0"/>
            </a:br>
            <a:r>
              <a:rPr lang="en-US"/>
              <a:t>resample every 50 seconds</a:t>
            </a:r>
            <a:endParaRPr lang="en-US" dirty="0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49D9E6C7-8386-4237-9C5E-55FE1675B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453" y="1855311"/>
            <a:ext cx="9563422" cy="4202586"/>
          </a:xfrm>
        </p:spPr>
      </p:pic>
    </p:spTree>
    <p:extLst>
      <p:ext uri="{BB962C8B-B14F-4D97-AF65-F5344CB8AC3E}">
        <p14:creationId xmlns:p14="http://schemas.microsoft.com/office/powerpoint/2010/main" val="3839647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DDD6-39D7-4408-95F8-FEAE39CD6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Compare with 9 points sensor fusion example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D870C25-F06A-4844-B195-3FBDC24D4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453" y="2015732"/>
            <a:ext cx="9603527" cy="3901797"/>
          </a:xfrm>
        </p:spPr>
      </p:pic>
    </p:spTree>
    <p:extLst>
      <p:ext uri="{BB962C8B-B14F-4D97-AF65-F5344CB8AC3E}">
        <p14:creationId xmlns:p14="http://schemas.microsoft.com/office/powerpoint/2010/main" val="425585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CFB6-C3B9-491C-BB96-7A29B176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 hand side with raw data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22A50448-4ED9-4603-A009-6D03F507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084" y="2015732"/>
            <a:ext cx="9252607" cy="4042165"/>
          </a:xfrm>
        </p:spPr>
      </p:pic>
    </p:spTree>
    <p:extLst>
      <p:ext uri="{BB962C8B-B14F-4D97-AF65-F5344CB8AC3E}">
        <p14:creationId xmlns:p14="http://schemas.microsoft.com/office/powerpoint/2010/main" val="151718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891-845A-4624-B7C2-F052D315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Right hand side with raw data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176CDEC9-3C9D-4F05-9A79-6C3CF7DB8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295" y="2015732"/>
            <a:ext cx="9633606" cy="4102323"/>
          </a:xfrm>
        </p:spPr>
      </p:pic>
    </p:spTree>
    <p:extLst>
      <p:ext uri="{BB962C8B-B14F-4D97-AF65-F5344CB8AC3E}">
        <p14:creationId xmlns:p14="http://schemas.microsoft.com/office/powerpoint/2010/main" val="60254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C188F-BFD7-4AE0-AA28-AA6B40DE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>
                <a:ea typeface="+mj-lt"/>
                <a:cs typeface="+mj-lt"/>
              </a:rPr>
              <a:t>Location Tracking of Mobiles 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5A7CD13-F59E-4D07-82D9-33E65C818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77807"/>
            <a:ext cx="9603275" cy="2526463"/>
          </a:xfrm>
        </p:spPr>
      </p:pic>
    </p:spTree>
    <p:extLst>
      <p:ext uri="{BB962C8B-B14F-4D97-AF65-F5344CB8AC3E}">
        <p14:creationId xmlns:p14="http://schemas.microsoft.com/office/powerpoint/2010/main" val="141098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0B16-BA6E-40F3-A86B-E8686B87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Kalman filter simulation</a:t>
            </a: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9274401-92FE-4DCD-AC44-26DCB87F9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686" y="2015732"/>
            <a:ext cx="7083642" cy="4012085"/>
          </a:xfrm>
        </p:spPr>
      </p:pic>
    </p:spTree>
    <p:extLst>
      <p:ext uri="{BB962C8B-B14F-4D97-AF65-F5344CB8AC3E}">
        <p14:creationId xmlns:p14="http://schemas.microsoft.com/office/powerpoint/2010/main" val="1564776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33FC-08CD-4E3A-9780-8EE32949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                          </a:t>
            </a:r>
            <a:r>
              <a:rPr lang="en-US" sz="4000">
                <a:ea typeface="+mj-lt"/>
                <a:cs typeface="+mj-lt"/>
              </a:rPr>
              <a:t>Thank you !</a:t>
            </a:r>
            <a:r>
              <a:rPr lang="en-US" dirty="0">
                <a:ea typeface="+mj-lt"/>
                <a:cs typeface="+mj-lt"/>
              </a:rPr>
              <a:t>  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6A2E0-FC47-458B-AF11-2271EC677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                                    </a:t>
            </a:r>
            <a:r>
              <a:rPr lang="en-US" sz="3600" dirty="0"/>
              <a:t> </a:t>
            </a:r>
            <a:endParaRPr lang="en-US"/>
          </a:p>
          <a:p>
            <a:pPr marL="0" indent="0">
              <a:buNone/>
            </a:pPr>
            <a:r>
              <a:rPr lang="en-US" sz="3600" cap="all" dirty="0"/>
              <a:t>          </a:t>
            </a:r>
            <a:r>
              <a:rPr lang="en-US" sz="3600" cap="all" dirty="0">
                <a:ea typeface="+mn-lt"/>
                <a:cs typeface="+mn-lt"/>
              </a:rPr>
              <a:t>           </a:t>
            </a:r>
            <a:r>
              <a:rPr lang="en-US" sz="3600" cap="all" dirty="0"/>
              <a:t>   </a:t>
            </a:r>
            <a:r>
              <a:rPr lang="en-US" dirty="0"/>
              <a:t>      </a:t>
            </a:r>
          </a:p>
        </p:txBody>
      </p:sp>
    </p:spTree>
    <p:extLst>
      <p:ext uri="{BB962C8B-B14F-4D97-AF65-F5344CB8AC3E}">
        <p14:creationId xmlns:p14="http://schemas.microsoft.com/office/powerpoint/2010/main" val="315018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91E0-C70A-48D1-ACC5-7513276C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distance information from field strength data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E580E43-2E5F-4C43-91D0-D011B192D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336" y="1957859"/>
            <a:ext cx="7191053" cy="3450613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A0184FC-5620-434B-9D01-7BF6251F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526" y="2330788"/>
            <a:ext cx="2743200" cy="27695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388963D-A183-494B-A3E1-3867E18E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1" y="3349733"/>
            <a:ext cx="2743200" cy="39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7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FFA4-3F7A-446A-9E5D-73DC6250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Smoothing by kalman filtering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61993A1-F437-438B-9DE0-D8C298A6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442" y="2015732"/>
            <a:ext cx="6497549" cy="3450613"/>
          </a:xfrm>
        </p:spPr>
      </p:pic>
    </p:spTree>
    <p:extLst>
      <p:ext uri="{BB962C8B-B14F-4D97-AF65-F5344CB8AC3E}">
        <p14:creationId xmlns:p14="http://schemas.microsoft.com/office/powerpoint/2010/main" val="315333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D784-AE98-43C2-A06B-5DDF24B0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Kalman filter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B53E517-E33C-43E6-9C0A-786DD665D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10058"/>
            <a:ext cx="9603275" cy="2661960"/>
          </a:xfrm>
        </p:spPr>
      </p:pic>
    </p:spTree>
    <p:extLst>
      <p:ext uri="{BB962C8B-B14F-4D97-AF65-F5344CB8AC3E}">
        <p14:creationId xmlns:p14="http://schemas.microsoft.com/office/powerpoint/2010/main" val="3596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7B31-31A9-4F3A-A5B3-A2800B8B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C6CD11-2B6F-469A-95DF-9D774E767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3819" y="2041822"/>
            <a:ext cx="1762125" cy="117157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85FDB73-3E40-4F41-A6D2-2E27B9D4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02" y="2382754"/>
            <a:ext cx="571500" cy="2476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147A3E-80E9-43F6-A4EA-58ABC6E61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684" y="2024313"/>
            <a:ext cx="1123950" cy="1104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E25403C-0DB4-4841-BE57-A66C562A9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007" y="2376487"/>
            <a:ext cx="495300" cy="2000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6C94749-08F2-4E1C-985B-2A055B32E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661" y="2384259"/>
            <a:ext cx="2352675" cy="304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E3ED076-4FA6-48D0-BD58-7ECE00457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804" y="3652837"/>
            <a:ext cx="1743075" cy="31432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2F089B1-F21B-4EF1-AD1D-8D1A1A5823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659" y="3624764"/>
            <a:ext cx="1152525" cy="39052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0BB7964-31CC-48FB-8481-893DA433E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3489" y="3696201"/>
            <a:ext cx="609600" cy="247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DD7819-D8A1-4EB4-8A3A-AC8CBA8D997C}"/>
              </a:ext>
            </a:extLst>
          </p:cNvPr>
          <p:cNvSpPr txBox="1"/>
          <p:nvPr/>
        </p:nvSpPr>
        <p:spPr>
          <a:xfrm>
            <a:off x="3671637" y="2829426"/>
            <a:ext cx="647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00B050"/>
                </a:solidFill>
              </a:rPr>
              <a:t>new</a:t>
            </a: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C998060F-FB15-4582-9214-26E67E44AE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1091" y="2924175"/>
            <a:ext cx="5619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9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E734-F0FF-4BE3-9AAE-69078E7E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F3119D-B74F-4743-A381-0EF2402CD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462378"/>
            <a:ext cx="9603275" cy="2557321"/>
          </a:xfrm>
        </p:spPr>
      </p:pic>
    </p:spTree>
    <p:extLst>
      <p:ext uri="{BB962C8B-B14F-4D97-AF65-F5344CB8AC3E}">
        <p14:creationId xmlns:p14="http://schemas.microsoft.com/office/powerpoint/2010/main" val="2608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5B98-7A9F-4E69-9236-FA74EA18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98B337-3FFB-4127-9781-4F969CD08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491" y="2426588"/>
            <a:ext cx="9315450" cy="2628900"/>
          </a:xfrm>
        </p:spPr>
      </p:pic>
    </p:spTree>
    <p:extLst>
      <p:ext uri="{BB962C8B-B14F-4D97-AF65-F5344CB8AC3E}">
        <p14:creationId xmlns:p14="http://schemas.microsoft.com/office/powerpoint/2010/main" val="4124442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E5B0C-7565-479C-AE97-3DF0E565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Kalman filter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6B037C9-EA13-401B-9385-D62E7137F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059" y="2015732"/>
            <a:ext cx="9114315" cy="3450613"/>
          </a:xfrm>
        </p:spPr>
      </p:pic>
    </p:spTree>
    <p:extLst>
      <p:ext uri="{BB962C8B-B14F-4D97-AF65-F5344CB8AC3E}">
        <p14:creationId xmlns:p14="http://schemas.microsoft.com/office/powerpoint/2010/main" val="91607024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Gallery</vt:lpstr>
      <vt:lpstr>Groundhog</vt:lpstr>
      <vt:lpstr>Location Tracking of Mobiles  </vt:lpstr>
      <vt:lpstr>Getting distance information from field strength data</vt:lpstr>
      <vt:lpstr>Smoothing by kalman filtering</vt:lpstr>
      <vt:lpstr>Kalman filter</vt:lpstr>
      <vt:lpstr>Kalman filter </vt:lpstr>
      <vt:lpstr>Kalman filter </vt:lpstr>
      <vt:lpstr>Kalman filter</vt:lpstr>
      <vt:lpstr>Kalman filter</vt:lpstr>
      <vt:lpstr>Kalman filter</vt:lpstr>
      <vt:lpstr>Kalman filter </vt:lpstr>
      <vt:lpstr>Latlon to utm utm to latlon</vt:lpstr>
      <vt:lpstr>Lonlat to utm user_1_data</vt:lpstr>
      <vt:lpstr>results</vt:lpstr>
      <vt:lpstr>Estimated velocity (m/s) after Kalman filtering</vt:lpstr>
      <vt:lpstr>Results resample every 50 seconds</vt:lpstr>
      <vt:lpstr>Compare with 9 points sensor fusion example</vt:lpstr>
      <vt:lpstr>Left hand side with raw data</vt:lpstr>
      <vt:lpstr>Right hand side with raw data</vt:lpstr>
      <vt:lpstr>Kalman filter simulation</vt:lpstr>
      <vt:lpstr>                           Thank you ! 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271</cp:revision>
  <dcterms:created xsi:type="dcterms:W3CDTF">2021-03-25T09:56:28Z</dcterms:created>
  <dcterms:modified xsi:type="dcterms:W3CDTF">2021-03-25T17:24:05Z</dcterms:modified>
</cp:coreProperties>
</file>